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1" r:id="rId4"/>
    <p:sldId id="262" r:id="rId5"/>
    <p:sldId id="267" r:id="rId6"/>
    <p:sldId id="268" r:id="rId7"/>
    <p:sldId id="274" r:id="rId8"/>
    <p:sldId id="279" r:id="rId9"/>
    <p:sldId id="280" r:id="rId10"/>
    <p:sldId id="275" r:id="rId11"/>
    <p:sldId id="269" r:id="rId12"/>
    <p:sldId id="259" r:id="rId13"/>
    <p:sldId id="266" r:id="rId14"/>
    <p:sldId id="271" r:id="rId15"/>
    <p:sldId id="281" r:id="rId16"/>
    <p:sldId id="264" r:id="rId17"/>
    <p:sldId id="265" r:id="rId18"/>
    <p:sldId id="278" r:id="rId19"/>
    <p:sldId id="277" r:id="rId20"/>
    <p:sldId id="282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0"/>
  </p:normalViewPr>
  <p:slideViewPr>
    <p:cSldViewPr snapToGrid="0" snapToObjects="1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490AF-25A2-4CF1-BACF-675690B61699}" type="datetimeFigureOut">
              <a:rPr lang="en-GB" smtClean="0"/>
              <a:t>16/05/2022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9168C-AAD6-4516-8BFF-6A55A264F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01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Hello, My name is Luke Waller and this is my PROJ324 submission video on project O.R.C.A, the on water rubbish collection robot with automated sensing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168C-AAD6-4516-8BFF-6A55A264FC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67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what was the inspiration of this project?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168C-AAD6-4516-8BFF-6A55A264FC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09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168C-AAD6-4516-8BFF-6A55A264FC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5D67-1C4A-3730-27E1-EE56FE6E9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9C4B6-38A0-7BAF-EB02-E38E4F597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DF83-0333-DB07-5831-981820DF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87CC-A849-88CF-A371-FA03444C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1723-DB97-3EC8-DB8A-35DB5E8C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6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9F5F-4A43-23B2-43CA-AEA99B85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55145-FB50-AEF4-3AFC-031E9D96D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A0E38-662F-0ADB-632A-5355EF20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9E3E-816C-A8EE-F765-172AC272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D81D7-6212-91B5-8CED-A817935A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4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3C36B-DD98-9326-1C32-1653674DC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F67DE-8FC3-3551-6C8B-8E5271584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075C1-BAED-4428-5F35-CB4914D9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3101-F394-9255-F7B5-B7A8E91E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F079-4A2D-F355-F46E-606B52BE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0898-A0D8-B1DA-FD14-8C7E98AB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3167-B730-5EB5-34A5-90B12772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93328-627A-6771-2D80-D980D56D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CCB-6B5B-8296-617F-6D880977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72F16-5CCA-9832-5BFE-1780E1C6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7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394B-0F94-0B09-ED08-508CFB04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83B0D-9FBE-31F3-1A77-2995858F1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406A9-BB0A-E24A-B4D5-AA43C161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16AB0-642F-57D0-5A6E-AFD3EC391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61A38-AC86-B252-B1F7-1739D409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9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6B44-9FE8-AB17-5229-3FB9459A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2F58-9636-6066-35D4-B92196D49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660CE-18E3-756A-DA1D-924C06951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C6E03-09FD-E8BA-3586-4061AB3D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79DB3-A763-8DE5-4478-A0E33E2D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7D2C3-2FE0-EAAF-7820-BE45FC38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1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DE8E-AEC9-727A-91A9-59E81E35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C96B5-F0A2-12E7-3637-1E06C9DF8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36872-587D-5579-4834-F7410101D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B9582-9CC4-3D1F-CC79-C1EBA6EC3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36D13-D1DA-A2AB-AD6A-DB92C147C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4BB72-A109-C000-7AE2-8E1DFBAE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E7245-E500-3B67-27C9-6623ED56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A2B43-11A9-33B3-54A2-CA1F7B7B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0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D392-84DD-4824-D06F-CE4BE77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21848-793F-CF54-0ECA-6082369F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BAF80-977D-B452-6953-3AC866B1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AC6FF-683D-0244-FAFC-594D2CB6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CB726-BBD2-5A0A-627F-BE1BB7F7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54EB0-9730-6B10-1FBE-4AC07731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02F4D-BB7B-EDDD-8C40-660E46C4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3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FED6-21D3-F20E-CCB6-7D1DD73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A746-D331-40AA-EC79-4EF906FC9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8E130-7644-9406-5FF4-0A05F220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7A589-8349-895F-3959-0E26921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3D99-14DD-AC1E-A1A2-DD545288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8B113-DA5A-1F80-D189-95C85986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1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61C6-9A15-80EE-3E3A-96D772B6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4EF2A-86AD-56C4-71BA-06383781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40595-5AA8-CBC8-91B9-FF03DD7E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3C79A-5ABC-F416-8C81-885B93FD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D7D0-6900-5032-98FB-5844EAB3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C752D-2D0A-96AD-27B4-CAA3E6D7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5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9F0BE-23EF-E06F-0120-47D2627A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BF62-5868-6CBD-7577-E430CCD3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0D64-40DB-CE99-06B9-E6546741D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AD95-5CA6-F29E-2E44-152F9EB41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D82F-9300-D477-F003-F0792E059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6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.png"/><Relationship Id="rId3" Type="http://schemas.microsoft.com/office/2007/relationships/media" Target="../media/media18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jp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audio" Target="../media/media19.m4a"/><Relationship Id="rId11" Type="http://schemas.openxmlformats.org/officeDocument/2006/relationships/image" Target="../media/image23.png"/><Relationship Id="rId5" Type="http://schemas.microsoft.com/office/2007/relationships/media" Target="../media/media19.m4a"/><Relationship Id="rId10" Type="http://schemas.openxmlformats.org/officeDocument/2006/relationships/image" Target="../media/image22.png"/><Relationship Id="rId4" Type="http://schemas.openxmlformats.org/officeDocument/2006/relationships/video" Target="../media/media18.mp4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3E2A-F0B3-BCBA-69C2-57A2A4CAE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7" y="1962150"/>
            <a:ext cx="9140826" cy="1547812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US" sz="11500" dirty="0"/>
              <a:t>Project O.R.C.A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CAFE-42F1-7BC5-D7E2-2C18DD4B8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1340" y="3509962"/>
            <a:ext cx="7249319" cy="1893888"/>
          </a:xfrm>
          <a:solidFill>
            <a:srgbClr val="FFFFFF">
              <a:alpha val="3098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On-water Rubbish Collection robot with Automated Sensing </a:t>
            </a:r>
          </a:p>
          <a:p>
            <a:r>
              <a:rPr lang="en-US" dirty="0"/>
              <a:t>PROJ324 - Luke Waller</a:t>
            </a:r>
          </a:p>
          <a:p>
            <a:r>
              <a:rPr lang="en-US" dirty="0"/>
              <a:t>Third Year MEng Robotics  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4F1A22-87CB-4AC2-5195-12CAEEC24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0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3"/>
    </mc:Choice>
    <mc:Fallback>
      <p:transition spd="slow" advTm="11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4BF7-4A54-4217-9C35-3F35331E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380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Finalised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55EE-ED16-F12B-40EA-EDCA14B0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3800" cy="2924175"/>
          </a:xfrm>
          <a:solidFill>
            <a:srgbClr val="FFFFFF">
              <a:alpha val="3098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GB" dirty="0"/>
              <a:t>Approx. 15-20Kg </a:t>
            </a:r>
          </a:p>
          <a:p>
            <a:r>
              <a:rPr lang="en-GB" dirty="0"/>
              <a:t>Buoyancy of over 40Kg</a:t>
            </a:r>
          </a:p>
          <a:p>
            <a:r>
              <a:rPr lang="en-GB" dirty="0"/>
              <a:t>Fully Waterproof</a:t>
            </a:r>
          </a:p>
          <a:p>
            <a:r>
              <a:rPr lang="en-GB" dirty="0"/>
              <a:t>Litter Collection Basket</a:t>
            </a:r>
          </a:p>
          <a:p>
            <a:r>
              <a:rPr lang="en-GB" dirty="0"/>
              <a:t>Conveyor attached on pivoting mount</a:t>
            </a:r>
          </a:p>
          <a:p>
            <a:r>
              <a:rPr lang="en-GB" dirty="0"/>
              <a:t>Filtered water return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C7FAC0-5042-5109-3231-64D039E1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6" t="18472" r="27191" b="9828"/>
          <a:stretch>
            <a:fillRect/>
          </a:stretch>
        </p:blipFill>
        <p:spPr bwMode="auto">
          <a:xfrm>
            <a:off x="6001598" y="533410"/>
            <a:ext cx="5497476" cy="4505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C68FCB5-4F2F-2657-EE60-131FC9D04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1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58"/>
    </mc:Choice>
    <mc:Fallback>
      <p:transition spd="slow" advTm="71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D3B2-A229-4E06-8D4E-7C8E5BBF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350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639C-1FEE-41AC-89B1-0B2D28B1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25650" cy="10001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Controller </a:t>
            </a:r>
          </a:p>
          <a:p>
            <a:r>
              <a:rPr lang="en-GB" dirty="0"/>
              <a:t>Receiver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CC5D0B-E8AA-42D7-3AE3-1A89DFD9F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2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3"/>
    </mc:Choice>
    <mc:Fallback>
      <p:transition spd="slow" advTm="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23C6-5692-E1B5-0E72-07E556A7F0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dirty="0"/>
              <a:t>What were the issues that needed solving with software?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BFED-4421-D737-2895-FE812C80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543175"/>
          </a:xfrm>
          <a:solidFill>
            <a:srgbClr val="FFFFFF">
              <a:alpha val="30980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Craft Needs Controlling Remotely</a:t>
            </a:r>
          </a:p>
          <a:p>
            <a:pPr lvl="1"/>
            <a:r>
              <a:rPr lang="en-US" dirty="0"/>
              <a:t>Transmission Codes</a:t>
            </a:r>
          </a:p>
          <a:p>
            <a:r>
              <a:rPr lang="en-US" dirty="0"/>
              <a:t>Complex Control system</a:t>
            </a:r>
          </a:p>
          <a:p>
            <a:pPr lvl="1"/>
            <a:r>
              <a:rPr lang="en-US" dirty="0"/>
              <a:t>Conveyor Belt</a:t>
            </a:r>
          </a:p>
          <a:p>
            <a:pPr lvl="1"/>
            <a:r>
              <a:rPr lang="en-US" dirty="0"/>
              <a:t>Drive Systems</a:t>
            </a:r>
          </a:p>
          <a:p>
            <a:pPr lvl="1"/>
            <a:r>
              <a:rPr lang="en-US" dirty="0"/>
              <a:t>Battery Management</a:t>
            </a:r>
          </a:p>
          <a:p>
            <a:pPr lvl="1"/>
            <a:r>
              <a:rPr lang="en-US" dirty="0"/>
              <a:t>Litter Collection Box Capacity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5D56A5-C3D2-1C78-38E7-357455D68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6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11"/>
    </mc:Choice>
    <mc:Fallback>
      <p:transition spd="slow" advTm="6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C066-DA6B-4E2B-87E6-E780E05F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35836"/>
            <a:ext cx="3932237" cy="521563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Transmission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083A8-8288-4E11-8F1C-6EFAAB23A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24509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Transmission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Designed for the hardware used in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Expandable for more hardware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4A078-6AC7-4552-B959-1D986E26F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13" y="551219"/>
            <a:ext cx="5416750" cy="574603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EE60B19-C80B-2237-2423-1AC152D32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3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5"/>
    </mc:Choice>
    <mc:Fallback>
      <p:transition spd="slow" advTm="24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3B30-A60D-45F7-A507-F06E7DA3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587"/>
            <a:ext cx="3378200" cy="738187"/>
          </a:xfrm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L298N Library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438E-A928-46D4-9E7E-903965D27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774"/>
            <a:ext cx="3314700" cy="91757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Used to control the Conveyor Motors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5FE44-C755-40A0-BE3B-9A61B4D51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317" y="970239"/>
            <a:ext cx="5971954" cy="17107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9858F9-CA9E-8702-0FC3-81B52B50C7FB}"/>
              </a:ext>
            </a:extLst>
          </p:cNvPr>
          <p:cNvSpPr txBox="1">
            <a:spLocks/>
          </p:cNvSpPr>
          <p:nvPr/>
        </p:nvSpPr>
        <p:spPr>
          <a:xfrm>
            <a:off x="838200" y="2659618"/>
            <a:ext cx="4237038" cy="1181457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ESC (Electronic Speed Controller) Library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FC8BC76-738B-6C9A-6C0F-06E9E799B671}"/>
              </a:ext>
            </a:extLst>
          </p:cNvPr>
          <p:cNvSpPr txBox="1">
            <a:spLocks/>
          </p:cNvSpPr>
          <p:nvPr/>
        </p:nvSpPr>
        <p:spPr>
          <a:xfrm>
            <a:off x="838200" y="3839089"/>
            <a:ext cx="3932237" cy="837311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Used to control the Brushless Drive Motors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8014A1-9FB3-6EAA-5FBE-525FAEBD8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317" y="3190028"/>
            <a:ext cx="6531986" cy="13020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5A609AB-5D4C-F1C4-9866-61BDE8F13A8F}"/>
              </a:ext>
            </a:extLst>
          </p:cNvPr>
          <p:cNvSpPr txBox="1">
            <a:spLocks/>
          </p:cNvSpPr>
          <p:nvPr/>
        </p:nvSpPr>
        <p:spPr>
          <a:xfrm>
            <a:off x="838200" y="4761643"/>
            <a:ext cx="3103562" cy="67310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Buzzer Library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7929CDD-AD21-3062-9A18-1191E821673B}"/>
              </a:ext>
            </a:extLst>
          </p:cNvPr>
          <p:cNvSpPr txBox="1">
            <a:spLocks/>
          </p:cNvSpPr>
          <p:nvPr/>
        </p:nvSpPr>
        <p:spPr>
          <a:xfrm>
            <a:off x="838199" y="5434743"/>
            <a:ext cx="3932237" cy="90805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Used to controller the onboard buzzer 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7F697A-C1C7-19B2-CCB0-1BA3259D0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935" y="5021576"/>
            <a:ext cx="6282717" cy="13152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B6EFEA-6B71-2645-906D-0315B6764409}"/>
              </a:ext>
            </a:extLst>
          </p:cNvPr>
          <p:cNvSpPr txBox="1"/>
          <p:nvPr/>
        </p:nvSpPr>
        <p:spPr>
          <a:xfrm>
            <a:off x="838200" y="3672"/>
            <a:ext cx="4386617" cy="769441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400" dirty="0"/>
              <a:t>Software Libraries 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C0883D8-21E2-FFBE-CD6E-444588969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93"/>
    </mc:Choice>
    <mc:Fallback>
      <p:transition spd="slow" advTm="7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4D54-8C5E-1995-14C3-5D667DD8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025"/>
            <a:ext cx="4318000" cy="619125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Software Testing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E210D95-EA95-29C9-BB93-8474E0C52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57405" y="2214665"/>
            <a:ext cx="4812661" cy="3609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CDB3195-C75D-A5E5-B283-9A46A8B0C4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655" b="8731"/>
          <a:stretch/>
        </p:blipFill>
        <p:spPr>
          <a:xfrm>
            <a:off x="512569" y="2437739"/>
            <a:ext cx="5434320" cy="3163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832398-5C5D-27FB-2344-5E2C2DE4F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6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83"/>
    </mc:Choice>
    <mc:Fallback>
      <p:transition spd="slow" advTm="37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7ABE-E412-479F-87AD-CC290D75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0" y="880147"/>
            <a:ext cx="3225800" cy="8096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Controller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D99645-1605-420E-B009-43232D7A4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154385" y="256173"/>
            <a:ext cx="2600688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8EA5E-EDF7-4D64-8467-B2BE820196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2996" y="4463767"/>
            <a:ext cx="1486107" cy="2029108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9D2506D-1254-4795-826D-1C0D83E8C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62334" y="1841647"/>
            <a:ext cx="1485900" cy="2457450"/>
          </a:xfrm>
          <a:prstGeom prst="rect">
            <a:avLst/>
          </a:prstGeom>
        </p:spPr>
      </p:pic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5E4275AA-4C42-4336-BFAE-687A27FDC3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25452" y="1841647"/>
            <a:ext cx="1485900" cy="2457450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707B36-E269-167D-3850-CB33022049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495841" y="684515"/>
            <a:ext cx="3429000" cy="2571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E9F2-FB62-1288-7CF8-62FDFF9F16C9}"/>
              </a:ext>
            </a:extLst>
          </p:cNvPr>
          <p:cNvSpPr txBox="1"/>
          <p:nvPr/>
        </p:nvSpPr>
        <p:spPr>
          <a:xfrm>
            <a:off x="1098550" y="1898650"/>
            <a:ext cx="2451953" cy="1754326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NUCLEO-L432KC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Joysticks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 SPDT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 Push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Battery Monitor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nRF24L01 RC Module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7203900-C582-DB41-42CB-7F36A3F3128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30"/>
    </mc:Choice>
    <mc:Fallback>
      <p:transition spd="slow" advTm="47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6" objId="6"/>
        <p14:triggerEvt type="onClick" time="337" objId="6"/>
        <p14:playEvt time="751" objId="8"/>
        <p14:triggerEvt type="onClick" time="751" objId="8"/>
        <p14:stopEvt time="22264" objId="8"/>
        <p14:stopEvt time="24140" objId="6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C5F9-6478-4410-BAF4-AFDF4FF0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71" y="850900"/>
            <a:ext cx="3111593" cy="839788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Receiver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A03A0-1C82-40E4-93AC-4093316B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71300" y="5244927"/>
            <a:ext cx="2600688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40A4E-77FA-439E-AAAA-CE2A884F2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051" y="3630152"/>
            <a:ext cx="1895740" cy="120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F28A8-8440-43F9-B691-46E9E02FD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837" y="365125"/>
            <a:ext cx="4039164" cy="3124636"/>
          </a:xfrm>
          <a:prstGeom prst="rect">
            <a:avLst/>
          </a:prstGeom>
        </p:spPr>
      </p:pic>
      <p:pic>
        <p:nvPicPr>
          <p:cNvPr id="7" name="Picture 6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69F82214-9BC0-7A05-C1A2-FB2970EFF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14" t="26297" r="3269" b="13208"/>
          <a:stretch/>
        </p:blipFill>
        <p:spPr>
          <a:xfrm rot="5400000">
            <a:off x="3575077" y="2244706"/>
            <a:ext cx="5041847" cy="3111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7885D-F2DF-A191-D7B7-C80620A21321}"/>
              </a:ext>
            </a:extLst>
          </p:cNvPr>
          <p:cNvSpPr txBox="1"/>
          <p:nvPr/>
        </p:nvSpPr>
        <p:spPr>
          <a:xfrm>
            <a:off x="1039371" y="1829484"/>
            <a:ext cx="2527808" cy="2862322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NUCLEO-F429ZI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BLDC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IR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 Onboard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Battery Monitor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Push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Slide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nRF24L01 RC Module</a:t>
            </a:r>
          </a:p>
          <a:p>
            <a:endParaRPr lang="en-GB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B67360F-680F-AFEC-BFDA-25A20F316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4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82"/>
    </mc:Choice>
    <mc:Fallback>
      <p:transition spd="slow" advTm="51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9B58-DBF1-706D-4C0D-F4FEFA9D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2975"/>
            <a:ext cx="4171950" cy="720725"/>
          </a:xfrm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dirty="0"/>
              <a:t>Issues/Challenges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C569-B252-5668-C724-13E87BF83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1654175"/>
          </a:xfrm>
          <a:solidFill>
            <a:srgbClr val="FFFFFF">
              <a:alpha val="3098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GB" dirty="0"/>
              <a:t>nRF24L01 - intermittent connection issues </a:t>
            </a:r>
          </a:p>
          <a:p>
            <a:r>
              <a:rPr lang="en-GB" dirty="0"/>
              <a:t>Hardware took longer to construct than expected</a:t>
            </a:r>
          </a:p>
          <a:p>
            <a:r>
              <a:rPr lang="en-GB" dirty="0"/>
              <a:t>Hard to get Conveyor Belt tracking straight</a:t>
            </a:r>
          </a:p>
          <a:p>
            <a:r>
              <a:rPr lang="en-GB" dirty="0"/>
              <a:t>Availability and Lead Times of Parts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D32F55-9252-7B5D-D4FF-AEFBAA14B3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4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93"/>
    </mc:Choice>
    <mc:Fallback>
      <p:transition spd="slow" advTm="85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61A6-7DBC-887D-D6EF-392F6994A7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Savings and Benefits of O.R.C.A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09A1A-D7D0-3309-CCCA-27D309158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1650" cy="10763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Cleaning Litter out of the sea to help with pollution</a:t>
            </a:r>
          </a:p>
          <a:p>
            <a:r>
              <a:rPr lang="en-GB" dirty="0"/>
              <a:t>Cheaper than alternative solutions ~£200 vs. £19500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8A9D002-433B-C986-D859-242FEDB78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4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38"/>
    </mc:Choice>
    <mc:Fallback>
      <p:transition spd="slow" advTm="33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5A78-233A-AC4F-9D56-8427B62C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4328"/>
          </a:xfrm>
          <a:solidFill>
            <a:schemeClr val="bg1">
              <a:alpha val="31000"/>
            </a:schemeClr>
          </a:solidFill>
        </p:spPr>
        <p:txBody>
          <a:bodyPr>
            <a:normAutofit/>
          </a:bodyPr>
          <a:lstStyle/>
          <a:p>
            <a:r>
              <a:rPr lang="en-GB" sz="2400" dirty="0"/>
              <a:t>Standing </a:t>
            </a:r>
            <a:r>
              <a:rPr lang="en-US" sz="2400" dirty="0"/>
              <a:t>bodies of water are continually getting more polluted and this is all ending up in the ocean. </a:t>
            </a:r>
          </a:p>
          <a:p>
            <a:r>
              <a:rPr lang="en-US" sz="2400" dirty="0"/>
              <a:t>Pollution in the sea </a:t>
            </a:r>
            <a:r>
              <a:rPr lang="en-GB" sz="2400" dirty="0"/>
              <a:t>is increasing</a:t>
            </a:r>
            <a:r>
              <a:rPr lang="en-US" sz="2400" dirty="0"/>
              <a:t> at </a:t>
            </a:r>
            <a:r>
              <a:rPr lang="en-GB" sz="2400" dirty="0"/>
              <a:t>a rate of 10 million tonnes each year.</a:t>
            </a:r>
          </a:p>
          <a:p>
            <a:r>
              <a:rPr lang="en-GB" sz="2400" dirty="0"/>
              <a:t>Studies suggest by 2050 the amount plastic  in the sea will outnumber the number of fish. </a:t>
            </a:r>
          </a:p>
          <a:p>
            <a:r>
              <a:rPr lang="en-GB" sz="2400" dirty="0"/>
              <a:t>Over 500 dead zones where marine life cannot live.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0B467-6223-C34D-8AA9-7C8A7C57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Inspiration for the project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290E33B-C44E-C003-F1EA-48AFC21E5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4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00"/>
    </mc:Choice>
    <mc:Fallback>
      <p:transition spd="slow" advTm="35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1513-8210-957E-F7B1-E9D0ED5B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231"/>
            <a:ext cx="5060950" cy="655638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Future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52CA-9824-1A22-112D-9B662166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5"/>
            <a:ext cx="8286750" cy="15462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Autonomous Litter Tracking</a:t>
            </a:r>
          </a:p>
          <a:p>
            <a:r>
              <a:rPr lang="en-GB" dirty="0"/>
              <a:t>Automatic environment mapping using GPS and LiDAR</a:t>
            </a:r>
          </a:p>
          <a:p>
            <a:r>
              <a:rPr lang="en-GB" dirty="0"/>
              <a:t>Real Time Diagnostics and Management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B38259-AA51-59A8-61B5-A4CEEA263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1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68"/>
    </mc:Choice>
    <mc:Fallback>
      <p:transition spd="slow" advTm="38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C113-6CBD-7ED4-390F-C285494D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0"/>
            <a:ext cx="4743450" cy="706438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19D3-B0FB-35DE-E73C-EB31A57C3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7950" cy="1755775"/>
          </a:xfrm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dirty="0"/>
              <a:t>Peers </a:t>
            </a:r>
          </a:p>
          <a:p>
            <a:r>
              <a:rPr lang="en-GB" dirty="0"/>
              <a:t>Project Supervisor – Ian Howard</a:t>
            </a:r>
          </a:p>
          <a:p>
            <a:r>
              <a:rPr lang="en-GB" dirty="0"/>
              <a:t>Labs Technicians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11005D-2758-43B6-5051-586A22325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0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4"/>
    </mc:Choice>
    <mc:Fallback>
      <p:transition spd="slow" advTm="10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EFD-7A66-B139-1A1F-41E9748F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175" y="2766218"/>
            <a:ext cx="558165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pPr algn="ctr"/>
            <a:r>
              <a:rPr lang="en-GB" dirty="0"/>
              <a:t>Thank you for watching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2769CE-CB52-AE6D-E3A8-28683A3D5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0"/>
    </mc:Choice>
    <mc:Fallback>
      <p:transition spd="slow" advTm="4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753BCD85-226C-4461-92E8-D0EC2C2B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This was one of the biggest inspirations for the project</a:t>
            </a:r>
          </a:p>
          <a:p>
            <a:r>
              <a:rPr lang="en-US" sz="2400" dirty="0"/>
              <a:t>Lived near this reservoir for over 20 years </a:t>
            </a:r>
          </a:p>
          <a:p>
            <a:r>
              <a:rPr lang="en-US" sz="2400" dirty="0"/>
              <a:t>Local wildlife lives among it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46DC1-005B-6A46-AC34-3051F8DD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146823"/>
            <a:ext cx="3150129" cy="1544422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 images of reservoir in Weymouth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9481F-2778-4FE5-AED4-714CE67DA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4" r="11741" b="4"/>
          <a:stretch/>
        </p:blipFill>
        <p:spPr>
          <a:xfrm>
            <a:off x="4601056" y="10"/>
            <a:ext cx="3749040" cy="3383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picture containing outdoor, water, pond, bird&#10;&#10;Description automatically generated">
            <a:extLst>
              <a:ext uri="{FF2B5EF4-FFF2-40B4-BE49-F238E27FC236}">
                <a16:creationId xmlns:a16="http://schemas.microsoft.com/office/drawing/2014/main" id="{F61168A4-38AB-44C2-A376-8988203007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94" r="9000" b="4"/>
          <a:stretch/>
        </p:blipFill>
        <p:spPr>
          <a:xfrm>
            <a:off x="8442960" y="10"/>
            <a:ext cx="3749040" cy="3383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 descr="A picture containing water, outdoor, nature, lake&#10;&#10;Description automatically generated">
            <a:extLst>
              <a:ext uri="{FF2B5EF4-FFF2-40B4-BE49-F238E27FC236}">
                <a16:creationId xmlns:a16="http://schemas.microsoft.com/office/drawing/2014/main" id="{91965172-9F1A-3049-ACB5-3ABD0BF736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02" r="12092" b="4"/>
          <a:stretch/>
        </p:blipFill>
        <p:spPr>
          <a:xfrm>
            <a:off x="4601056" y="3474722"/>
            <a:ext cx="3749040" cy="338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Content Placeholder 4" descr="A picture containing outdoor, ground, grass, soil&#10;&#10;Description automatically generated">
            <a:extLst>
              <a:ext uri="{FF2B5EF4-FFF2-40B4-BE49-F238E27FC236}">
                <a16:creationId xmlns:a16="http://schemas.microsoft.com/office/drawing/2014/main" id="{BAD96DC5-CC29-2944-A893-2388794B2F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02" r="3793" b="4"/>
          <a:stretch/>
        </p:blipFill>
        <p:spPr>
          <a:xfrm>
            <a:off x="8442960" y="3474719"/>
            <a:ext cx="3749040" cy="338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76B9AC4-70D7-16CF-1C9D-CB85E4455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94"/>
    </mc:Choice>
    <mc:Fallback>
      <p:transition spd="slow" advTm="2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AAD9-0FA6-4045-AB18-B60E5A5A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458912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sz="2400" dirty="0"/>
              <a:t>Create a boat that can float on water</a:t>
            </a:r>
          </a:p>
          <a:p>
            <a:r>
              <a:rPr lang="en-US" sz="2400" dirty="0"/>
              <a:t>Use a mechanism to scoop/collect the litter </a:t>
            </a:r>
          </a:p>
          <a:p>
            <a:r>
              <a:rPr lang="en-US" sz="2400" dirty="0"/>
              <a:t>Create a control system for the craft that will allow it to be remotely </a:t>
            </a:r>
            <a:r>
              <a:rPr lang="en-GB" sz="2400" dirty="0"/>
              <a:t>operated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4E1DD-70EB-0F49-A488-87B2FDC90D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/>
              <a:t>Initial Project Aims 		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0A7A83-2912-7B0F-B6BF-5CC23C2AC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97"/>
    </mc:Choice>
    <mc:Fallback>
      <p:transition spd="slow" advTm="22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BDCD-B036-488F-AEA3-8FCE14FD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937"/>
            <a:ext cx="7016750" cy="8096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Project Context – 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D786B-4146-46F1-955C-61BD051B8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475"/>
            <a:ext cx="10515600" cy="25622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surface-litter cleaning robot for still and slow-moving expanses of water such as a canal, lake, or harbour.</a:t>
            </a:r>
          </a:p>
          <a:p>
            <a:r>
              <a:rPr lang="en-GB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Broken into 5 deliverables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create a boat that is capable of floating on water and being controlled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create a suitable litter collection system that can collect litter on the surface of water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Combine the litter collection system with the main hull of the boat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a custom microcontroller based remote control and receiver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sensors to monitor battery levels and litter collection status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49ECC3-068F-825C-F896-89CF273B1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8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04"/>
    </mc:Choice>
    <mc:Fallback>
      <p:transition spd="slow" advTm="48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C8D1-C076-4D84-8042-9A290F7F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46400" cy="208597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Initial Designs</a:t>
            </a:r>
          </a:p>
          <a:p>
            <a:r>
              <a:rPr lang="en-GB" dirty="0"/>
              <a:t>Boat Design</a:t>
            </a:r>
          </a:p>
          <a:p>
            <a:r>
              <a:rPr lang="en-GB" dirty="0"/>
              <a:t>Conveyor Design</a:t>
            </a:r>
          </a:p>
          <a:p>
            <a:r>
              <a:rPr lang="en-GB" dirty="0"/>
              <a:t>Finalised Design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0A1486-A5BB-F89E-1742-C2FF89CBC7FF}"/>
              </a:ext>
            </a:extLst>
          </p:cNvPr>
          <p:cNvSpPr txBox="1">
            <a:spLocks/>
          </p:cNvSpPr>
          <p:nvPr/>
        </p:nvSpPr>
        <p:spPr>
          <a:xfrm>
            <a:off x="838200" y="561974"/>
            <a:ext cx="4051300" cy="809625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Hardware Design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6D12DB-37A8-D8C8-3E4E-1363165A2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7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5"/>
    </mc:Choice>
    <mc:Fallback>
      <p:transition spd="slow" advTm="18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B4FE-D8E8-CF06-ADE4-A895F01AB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8950" cy="1325563"/>
          </a:xfrm>
          <a:solidFill>
            <a:srgbClr val="FFFFFF">
              <a:alpha val="30980"/>
            </a:srgbClr>
          </a:solidFill>
          <a:ln>
            <a:solidFill>
              <a:srgbClr val="FFFFFF">
                <a:alpha val="30980"/>
              </a:srgbClr>
            </a:solidFill>
          </a:ln>
        </p:spPr>
        <p:txBody>
          <a:bodyPr/>
          <a:lstStyle/>
          <a:p>
            <a:r>
              <a:rPr lang="en-GB" dirty="0"/>
              <a:t>Initial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0024-6B4F-59BB-6EF3-21BD457A0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1600" cy="1089025"/>
          </a:xfrm>
          <a:solidFill>
            <a:srgbClr val="FFFFFF">
              <a:alpha val="30980"/>
            </a:srgbClr>
          </a:solidFill>
          <a:ln>
            <a:solidFill>
              <a:srgbClr val="FFFFFF">
                <a:alpha val="30980"/>
              </a:srgbClr>
            </a:solidFill>
          </a:ln>
        </p:spPr>
        <p:txBody>
          <a:bodyPr/>
          <a:lstStyle/>
          <a:p>
            <a:r>
              <a:rPr lang="en-GB" dirty="0"/>
              <a:t>Starting using milkshake bottles</a:t>
            </a:r>
          </a:p>
          <a:p>
            <a:r>
              <a:rPr lang="en-GB" dirty="0"/>
              <a:t>Moved onto larger full scale prototypes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725D9-5665-61DE-0C28-92DF0700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481" y="272515"/>
            <a:ext cx="3486270" cy="4646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10B55643-C081-D988-98F6-8BDC27EAC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8" t="56115" r="7458" b="5324"/>
          <a:stretch/>
        </p:blipFill>
        <p:spPr bwMode="auto">
          <a:xfrm>
            <a:off x="4129970" y="3543300"/>
            <a:ext cx="3930712" cy="2488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A50CF-B1E9-A89D-1F4F-D2362BF04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15247" y="3543300"/>
            <a:ext cx="3317864" cy="2488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3DB3FF8-CC2C-32A8-2E00-51C788199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4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67"/>
    </mc:Choice>
    <mc:Fallback>
      <p:transition spd="slow" advTm="46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9AEA-53B2-B8EC-06CC-287948C1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130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Finalised Design - Boat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6D7F-CB6E-C04D-E872-9D001738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3049" cy="1766191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Expanding Foam Hull Covered in Fiberglass and Epoxy</a:t>
            </a:r>
          </a:p>
          <a:p>
            <a:r>
              <a:rPr lang="en-GB" dirty="0"/>
              <a:t>Base Plate </a:t>
            </a:r>
            <a:r>
              <a:rPr lang="en-GB"/>
              <a:t>made from </a:t>
            </a:r>
            <a:r>
              <a:rPr lang="en-GB" dirty="0"/>
              <a:t>polycarbonate sandwiched between aluminium sheets</a:t>
            </a:r>
          </a:p>
        </p:txBody>
      </p:sp>
      <p:pic>
        <p:nvPicPr>
          <p:cNvPr id="5" name="Picture 4" descr="A picture containing blue&#10;&#10;Description automatically generated">
            <a:extLst>
              <a:ext uri="{FF2B5EF4-FFF2-40B4-BE49-F238E27FC236}">
                <a16:creationId xmlns:a16="http://schemas.microsoft.com/office/drawing/2014/main" id="{BFBE1242-C3BB-DBA1-A219-2A000C749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8" t="40096" b="14725"/>
          <a:stretch/>
        </p:blipFill>
        <p:spPr>
          <a:xfrm>
            <a:off x="7512552" y="618371"/>
            <a:ext cx="4431249" cy="3098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A picture containing cake, outdoor, wooden&#10;&#10;Description automatically generated">
            <a:extLst>
              <a:ext uri="{FF2B5EF4-FFF2-40B4-BE49-F238E27FC236}">
                <a16:creationId xmlns:a16="http://schemas.microsoft.com/office/drawing/2014/main" id="{0A8DCC17-0262-3737-A4B0-0AA5CA755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71" y="3716806"/>
            <a:ext cx="3729073" cy="2796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95C234-BB12-C84E-1EA7-5769A1E8E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8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91"/>
    </mc:Choice>
    <mc:Fallback>
      <p:transition spd="slow" advTm="59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CC98-0B89-1642-0BE7-637493F7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50" y="365125"/>
            <a:ext cx="6413102" cy="1140897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Conveyor</a:t>
            </a:r>
          </a:p>
        </p:txBody>
      </p:sp>
      <p:pic>
        <p:nvPicPr>
          <p:cNvPr id="4" name="20220512_141839">
            <a:hlinkClick r:id="" action="ppaction://media"/>
            <a:extLst>
              <a:ext uri="{FF2B5EF4-FFF2-40B4-BE49-F238E27FC236}">
                <a16:creationId xmlns:a16="http://schemas.microsoft.com/office/drawing/2014/main" id="{C948BDAF-A1B1-3590-413A-877A32A889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14619" y="465042"/>
            <a:ext cx="3334858" cy="59279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6CD6A-31AE-071F-4260-E0A4CB97E8D6}"/>
              </a:ext>
            </a:extLst>
          </p:cNvPr>
          <p:cNvSpPr txBox="1"/>
          <p:nvPr/>
        </p:nvSpPr>
        <p:spPr>
          <a:xfrm>
            <a:off x="731249" y="1506022"/>
            <a:ext cx="6413102" cy="236988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Aluminium</a:t>
            </a:r>
            <a:r>
              <a:rPr lang="en-GB" sz="2400" dirty="0"/>
              <a:t> Extrusion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Polycarbonate sandwiched aluminium top 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3D printed fixtures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Copper Pipe 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Roll Mat Belt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3D printed Holders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415691-044C-7B39-9E61-E34B461ADF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5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94"/>
    </mc:Choice>
    <mc:Fallback>
      <p:transition spd="slow" advTm="4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4" objId="4"/>
        <p14:stopEvt time="21127" objId="4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594</Words>
  <Application>Microsoft Office PowerPoint</Application>
  <PresentationFormat>Widescreen</PresentationFormat>
  <Paragraphs>112</Paragraphs>
  <Slides>22</Slides>
  <Notes>3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Project O.R.C.A</vt:lpstr>
      <vt:lpstr>Inspiration for the project</vt:lpstr>
      <vt:lpstr>Local images of reservoir in Weymouth</vt:lpstr>
      <vt:lpstr>Initial Project Aims   </vt:lpstr>
      <vt:lpstr>Project Context – Project Aims</vt:lpstr>
      <vt:lpstr>PowerPoint Presentation</vt:lpstr>
      <vt:lpstr>Initial Prototyping</vt:lpstr>
      <vt:lpstr>Finalised Design - Boat</vt:lpstr>
      <vt:lpstr>Conveyor</vt:lpstr>
      <vt:lpstr>Finalised Design</vt:lpstr>
      <vt:lpstr>Software Design</vt:lpstr>
      <vt:lpstr>What were the issues that needed solving with software?</vt:lpstr>
      <vt:lpstr>Transmission Protocol</vt:lpstr>
      <vt:lpstr>L298N Library </vt:lpstr>
      <vt:lpstr>Software Testing</vt:lpstr>
      <vt:lpstr>Controller</vt:lpstr>
      <vt:lpstr>Receiver </vt:lpstr>
      <vt:lpstr>Issues/Challenges</vt:lpstr>
      <vt:lpstr>Savings and Benefits of O.R.C.A</vt:lpstr>
      <vt:lpstr>Future Developments</vt:lpstr>
      <vt:lpstr>Acknowledgements</vt:lpstr>
      <vt:lpstr>Thank you for watching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Luke Waller</dc:creator>
  <cp:lastModifiedBy>(s) Luke Waller</cp:lastModifiedBy>
  <cp:revision>39</cp:revision>
  <dcterms:created xsi:type="dcterms:W3CDTF">2022-05-09T06:26:51Z</dcterms:created>
  <dcterms:modified xsi:type="dcterms:W3CDTF">2022-05-16T22:05:36Z</dcterms:modified>
</cp:coreProperties>
</file>